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0" r:id="rId3"/>
    <p:sldId id="272" r:id="rId4"/>
    <p:sldId id="283" r:id="rId5"/>
    <p:sldId id="285" r:id="rId6"/>
    <p:sldId id="286" r:id="rId7"/>
    <p:sldId id="274" r:id="rId8"/>
    <p:sldId id="262" r:id="rId9"/>
    <p:sldId id="264" r:id="rId10"/>
    <p:sldId id="287" r:id="rId11"/>
    <p:sldId id="275" r:id="rId12"/>
    <p:sldId id="288" r:id="rId13"/>
    <p:sldId id="276" r:id="rId14"/>
    <p:sldId id="279" r:id="rId15"/>
    <p:sldId id="266" r:id="rId16"/>
    <p:sldId id="268" r:id="rId17"/>
    <p:sldId id="289" r:id="rId18"/>
    <p:sldId id="267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9" autoAdjust="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B4DFB-C3BA-4D3A-BD55-0F09B0F8CE0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C48D9-78E2-4914-852D-DE9EED861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299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C48D9-78E2-4914-852D-DE9EED86123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310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C466-476C-484B-9AF2-66C9A21B39E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7D3504-DAFC-401B-8A40-FD3DCE643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C466-476C-484B-9AF2-66C9A21B39E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3504-DAFC-401B-8A40-FD3DCE643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C466-476C-484B-9AF2-66C9A21B39E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3504-DAFC-401B-8A40-FD3DCE643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C466-476C-484B-9AF2-66C9A21B39E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7D3504-DAFC-401B-8A40-FD3DCE643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C466-476C-484B-9AF2-66C9A21B39E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3504-DAFC-401B-8A40-FD3DCE643C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C466-476C-484B-9AF2-66C9A21B39E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3504-DAFC-401B-8A40-FD3DCE643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C466-476C-484B-9AF2-66C9A21B39E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7D3504-DAFC-401B-8A40-FD3DCE643C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C466-476C-484B-9AF2-66C9A21B39E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3504-DAFC-401B-8A40-FD3DCE643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C466-476C-484B-9AF2-66C9A21B39E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3504-DAFC-401B-8A40-FD3DCE643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C466-476C-484B-9AF2-66C9A21B39E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3504-DAFC-401B-8A40-FD3DCE643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C466-476C-484B-9AF2-66C9A21B39E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3504-DAFC-401B-8A40-FD3DCE643C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88C466-476C-484B-9AF2-66C9A21B39E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7D3504-DAFC-401B-8A40-FD3DCE643C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6904" cy="1872208"/>
          </a:xfrm>
        </p:spPr>
        <p:txBody>
          <a:bodyPr>
            <a:noAutofit/>
          </a:bodyPr>
          <a:lstStyle/>
          <a:p>
            <a:pPr algn="ctr"/>
            <a:r>
              <a:rPr lang="ru-RU" sz="7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CooperBlackOtl" panose="0208090404030B020404" pitchFamily="18" charset="-52"/>
              </a:rPr>
              <a:t>Проект </a:t>
            </a:r>
            <a:br>
              <a:rPr lang="ru-RU" sz="7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CooperBlackOtl" panose="0208090404030B020404" pitchFamily="18" charset="-52"/>
              </a:rPr>
            </a:br>
            <a:r>
              <a:rPr lang="ru-RU" sz="7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CooperBlackOtl" panose="0208090404030B020404" pitchFamily="18" charset="-52"/>
              </a:rPr>
              <a:t>«Играем вместе»</a:t>
            </a:r>
            <a:endParaRPr lang="ru-RU" sz="7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CooperBlackOtl" panose="0208090404030B020404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5235" y="4437112"/>
            <a:ext cx="4407047" cy="2132855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ru-RU" sz="2200" dirty="0" smtClean="0">
                <a:solidFill>
                  <a:srgbClr val="0000FF"/>
                </a:solidFill>
                <a:latin typeface="a_BodoniNova" panose="02070703080705090303" pitchFamily="18" charset="-52"/>
              </a:rPr>
              <a:t>подготовили и провели: </a:t>
            </a:r>
            <a:r>
              <a:rPr lang="en-US" sz="2200" dirty="0" smtClean="0">
                <a:solidFill>
                  <a:srgbClr val="0000FF"/>
                </a:solidFill>
                <a:latin typeface="a_BodoniNova" panose="02070703080705090303" pitchFamily="18" charset="-52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a_BodoniNova" panose="02070703080705090303" pitchFamily="18" charset="-52"/>
              </a:rPr>
              <a:t>воспитатели</a:t>
            </a:r>
          </a:p>
          <a:p>
            <a:pPr>
              <a:lnSpc>
                <a:spcPts val="2000"/>
              </a:lnSpc>
            </a:pPr>
            <a:r>
              <a:rPr lang="ru-RU" sz="2200" dirty="0" smtClean="0">
                <a:solidFill>
                  <a:srgbClr val="0000FF"/>
                </a:solidFill>
                <a:latin typeface="a_BodoniNova" panose="02070703080705090303" pitchFamily="18" charset="-52"/>
              </a:rPr>
              <a:t>группы № 7 «Журавлики» </a:t>
            </a:r>
          </a:p>
          <a:p>
            <a:pPr>
              <a:lnSpc>
                <a:spcPts val="2000"/>
              </a:lnSpc>
            </a:pPr>
            <a:r>
              <a:rPr lang="ru-RU" sz="2200" dirty="0" smtClean="0">
                <a:solidFill>
                  <a:srgbClr val="0000FF"/>
                </a:solidFill>
                <a:latin typeface="a_BodoniNova" panose="02070703080705090303" pitchFamily="18" charset="-52"/>
              </a:rPr>
              <a:t>Калиманова Л.С.</a:t>
            </a:r>
          </a:p>
          <a:p>
            <a:pPr>
              <a:lnSpc>
                <a:spcPts val="2000"/>
              </a:lnSpc>
            </a:pPr>
            <a:r>
              <a:rPr lang="ru-RU" sz="2200" dirty="0" err="1" smtClean="0">
                <a:solidFill>
                  <a:srgbClr val="0000FF"/>
                </a:solidFill>
                <a:latin typeface="a_BodoniNova" panose="02070703080705090303" pitchFamily="18" charset="-52"/>
              </a:rPr>
              <a:t>Шляхова</a:t>
            </a:r>
            <a:r>
              <a:rPr lang="ru-RU" sz="2200" dirty="0" smtClean="0">
                <a:solidFill>
                  <a:srgbClr val="0000FF"/>
                </a:solidFill>
                <a:latin typeface="a_BodoniNova" panose="02070703080705090303" pitchFamily="18" charset="-52"/>
              </a:rPr>
              <a:t> Ю.Р.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1124744"/>
            <a:ext cx="3096344" cy="743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bg2">
                  <a:lumMod val="10000"/>
                </a:schemeClr>
              </a:solidFill>
              <a:effectLst>
                <a:glow rad="139700">
                  <a:srgbClr val="0000FF">
                    <a:alpha val="40000"/>
                  </a:srgbClr>
                </a:glo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79" y="459809"/>
            <a:ext cx="1629147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604740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магазин приходи, все что хочешь, купи!</a:t>
            </a:r>
            <a:b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обратно в машине, езжай аккуратно, ведь строгий у нас постовой, за пешеходами и за водителем -  смотри он строго у нас за дорогой! 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C:\Users\Win7\AppData\Local\Microsoft\Windows\Temporary Internet Files\Content.Word\IMG_20200320_0845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92939"/>
            <a:ext cx="3872865" cy="5165061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in7\AppData\Local\Microsoft\Windows\Temporary Internet Files\Content.Word\IMG_20190925_1058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4234519" cy="342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1675656"/>
          </a:xfrm>
        </p:spPr>
        <p:txBody>
          <a:bodyPr>
            <a:normAutofit/>
          </a:bodyPr>
          <a:lstStyle/>
          <a:p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Большой популярностью пользуются строительные игры. В группе в ассортименте крупный и мелкий строительный материал, разнообразный конструктор. </a:t>
            </a:r>
            <a:b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C:\Users\Win7\AppData\Local\Microsoft\Windows\Temporary Internet Files\Content.Word\IMG_20200320_0853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4008926" cy="30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Win7\AppData\Local\Microsoft\Windows\Temporary Internet Files\Content.Word\IMG_20200324_1006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16832"/>
            <a:ext cx="3211076" cy="43204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8336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Win7\AppData\Local\Microsoft\Windows\Temporary Internet Files\Content.Word\IMG_20200324_0847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956645" cy="409974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in7\AppData\Local\Microsoft\Windows\Temporary Internet Files\Content.Word\IMG_20200221_1619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3168352" cy="418485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GCrownStyle" pitchFamily="2" charset="0"/>
              </a:rPr>
              <a:t>Театрализованные игры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AGCrownStyle" pitchFamily="2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1" cy="1656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_BodoniNova" panose="02070703080705090303" pitchFamily="18" charset="-52"/>
              </a:rPr>
              <a:t> не менее популярны. Очень интересно проходят драматизации сказок, а постановки в кукольном театре заставляют нас удивляться и радоваться детской фантазии и артистизму! В группе есть кукольный, пальчиковый, картонажный театры, театр «рукавички» .</a:t>
            </a:r>
            <a:endParaRPr lang="ru-RU" sz="2000" dirty="0"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_BodoniNova" panose="02070703080705090303" pitchFamily="18" charset="-52"/>
            </a:endParaRPr>
          </a:p>
        </p:txBody>
      </p:sp>
      <p:pic>
        <p:nvPicPr>
          <p:cNvPr id="2050" name="Picture 2" descr="G:\Мы играем\фото-01\IMG-20170118-WA00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92" y="3068960"/>
            <a:ext cx="5248582" cy="29523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Мы играем\фото-01\IMG-20170118-WA0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2589784" cy="3453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5251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GCrownStyle" pitchFamily="2" charset="0"/>
              </a:rPr>
              <a:t>Театрализованные игры</a:t>
            </a:r>
            <a:endParaRPr lang="ru-RU" dirty="0"/>
          </a:p>
        </p:txBody>
      </p:sp>
      <p:pic>
        <p:nvPicPr>
          <p:cNvPr id="10" name="Picture 2" descr="G:\Мы играем\фото-01\IMG-20170118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762403" cy="3571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rgbClr val="0000FF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:\Мы играем\фото-01\IMG-20170118-WA00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996619"/>
            <a:ext cx="4410119" cy="3312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rgbClr val="0000FF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25188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838200"/>
          </a:xfrm>
        </p:spPr>
        <p:txBody>
          <a:bodyPr>
            <a:noAutofit/>
          </a:bodyPr>
          <a:lstStyle/>
          <a:p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Любят дети в нашей группе за столами поиграть, </a:t>
            </a:r>
            <a:b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</a:b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пораскрашивать в </a:t>
            </a: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раскрасках, полепить, </a:t>
            </a:r>
            <a:r>
              <a:rPr lang="ru-RU" sz="2000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повырезать</a:t>
            </a: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.</a:t>
            </a: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/>
            </a:r>
            <a:b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</a:b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В домино, лото и пазлы научились мы играть.</a:t>
            </a:r>
            <a:b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</a:b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Столько интересных игр, что не можем сосчитать!</a:t>
            </a:r>
            <a:endParaRPr lang="ru-RU" sz="2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BodoniNova" panose="02070703080705090303" pitchFamily="18" charset="-52"/>
            </a:endParaRPr>
          </a:p>
        </p:txBody>
      </p:sp>
      <p:pic>
        <p:nvPicPr>
          <p:cNvPr id="7" name="Рисунок 6" descr="C:\Users\Win7\AppData\Local\Microsoft\Windows\Temporary Internet Files\Content.Word\IMG_20190925_0942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314651" cy="3744416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in7\AppData\Local\Microsoft\Windows\Temporary Internet Files\Content.Word\IMG_20200320_0859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564904"/>
            <a:ext cx="3672408" cy="3312368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41026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В подвижные игры мы любим играть.</a:t>
            </a:r>
            <a:br>
              <a:rPr lang="ru-RU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</a:br>
            <a:r>
              <a:rPr lang="ru-RU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Подбрасывать мячик, на мостик вставать.</a:t>
            </a:r>
            <a:br>
              <a:rPr lang="ru-RU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</a:br>
            <a:r>
              <a:rPr lang="ru-RU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И прыгать, и бегать – друг друга ловить.</a:t>
            </a:r>
            <a:br>
              <a:rPr lang="ru-RU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</a:br>
            <a:r>
              <a:rPr lang="ru-RU" sz="2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Конечно, ведь как можно спорт не любить?!</a:t>
            </a:r>
            <a:endParaRPr lang="ru-RU" sz="2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BodoniNova" panose="02070703080705090303" pitchFamily="18" charset="-52"/>
            </a:endParaRPr>
          </a:p>
        </p:txBody>
      </p:sp>
      <p:pic>
        <p:nvPicPr>
          <p:cNvPr id="6" name="Рисунок 5" descr="C:\Users\Win7\AppData\Local\Microsoft\Windows\Temporary Internet Files\Content.Word\IMG_20200324_1041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312368" cy="37644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Win7\AppData\Local\Microsoft\Windows\Temporary Internet Files\Content.Word\IMG_20200324_1041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168352" cy="345637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66091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7\Pictures\группа №7\ОДА\PB200703.JPG"/>
          <p:cNvPicPr>
            <a:picLocks noChangeAspect="1" noChangeArrowheads="1"/>
          </p:cNvPicPr>
          <p:nvPr/>
        </p:nvPicPr>
        <p:blipFill>
          <a:blip r:embed="rId2" cstate="print"/>
          <a:srcRect b="12618"/>
          <a:stretch>
            <a:fillRect/>
          </a:stretch>
        </p:blipFill>
        <p:spPr bwMode="auto">
          <a:xfrm>
            <a:off x="251520" y="260648"/>
            <a:ext cx="5184576" cy="3397626"/>
          </a:xfrm>
          <a:prstGeom prst="roundRect">
            <a:avLst/>
          </a:prstGeom>
          <a:noFill/>
        </p:spPr>
      </p:pic>
      <p:pic>
        <p:nvPicPr>
          <p:cNvPr id="5" name="Рисунок 4" descr="C:\Users\Win7\Pictures\группа №7\ОДА\PB200713.JPG"/>
          <p:cNvPicPr/>
          <p:nvPr/>
        </p:nvPicPr>
        <p:blipFill>
          <a:blip r:embed="rId3" cstate="print"/>
          <a:srcRect r="11001" b="11074"/>
          <a:stretch>
            <a:fillRect/>
          </a:stretch>
        </p:blipFill>
        <p:spPr bwMode="auto">
          <a:xfrm>
            <a:off x="5076056" y="2852936"/>
            <a:ext cx="4067944" cy="4005064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155850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В нашей любимой группе чисто, красиво и очень уютно.</a:t>
            </a:r>
            <a:b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</a:b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Мы в группе играем, рисуем, поем,</a:t>
            </a:r>
            <a:b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</a:br>
            <a:r>
              <a:rPr lang="ru-RU" sz="2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и здорово очень все вместе живем!</a:t>
            </a:r>
            <a:endParaRPr lang="ru-RU" sz="2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BodoniNova" panose="02070703080705090303" pitchFamily="18" charset="-52"/>
            </a:endParaRPr>
          </a:p>
        </p:txBody>
      </p:sp>
      <p:pic>
        <p:nvPicPr>
          <p:cNvPr id="7" name="Рисунок 6" descr="C:\Users\Win7\AppData\Local\Microsoft\Windows\Temporary Internet Files\Content.Word\IMG_20200303_0943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621323" cy="451551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853" y="5157192"/>
            <a:ext cx="1629147" cy="13681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1600" y="522920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CrownStyle" pitchFamily="2" charset="0"/>
              </a:rPr>
              <a:t>Спасибо за внимание!!!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CrownStyl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805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933E-6 L -0.7033 -0.00532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74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8947"/>
                                  </p:iterate>
                                  <p:childTnLst>
                                    <p:animMotion origin="layout" path="M 0.00399 0.0518 L 1.38889E-6 -0.1154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8372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558924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GCrownStyle" pitchFamily="2" charset="0"/>
              </a:rPr>
              <a:t>Спасибо за внимание!!!</a:t>
            </a:r>
            <a:endParaRPr lang="ru-RU" sz="32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AGCrownStyle" pitchFamily="2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1629147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3455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933E-6 L -0.7033 -0.0053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74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8947"/>
                                  </p:iterate>
                                  <p:childTnLst>
                                    <p:animMotion origin="layout" path="M 0.00399 0.0518 L 1.38889E-6 -0.1154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8372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755576" y="654948"/>
            <a:ext cx="7776863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Symbol" pitchFamily="18" charset="2"/>
              <a:buNone/>
            </a:pPr>
            <a:r>
              <a:rPr lang="ru-RU" dirty="0" smtClean="0">
                <a:solidFill>
                  <a:srgbClr val="0000FF"/>
                </a:solidFill>
                <a:latin typeface="AGCrownStyle" pitchFamily="2" charset="0"/>
              </a:rPr>
              <a:t>Годы детства – это  прежде всего воспитание сердца. Воспитание не сумма мероприятий и приемов, а мудрое общение взрослого с живой душой ребенка.</a:t>
            </a:r>
          </a:p>
          <a:p>
            <a:pPr marL="0" indent="0" algn="r">
              <a:buFont typeface="Symbol" pitchFamily="18" charset="2"/>
              <a:buNone/>
            </a:pPr>
            <a:r>
              <a:rPr lang="ru-RU" dirty="0" smtClean="0">
                <a:solidFill>
                  <a:srgbClr val="0000FF"/>
                </a:solidFill>
                <a:latin typeface="AGCrownStyle" pitchFamily="2" charset="0"/>
              </a:rPr>
              <a:t>                                          В. Сухомлинский      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139952" y="2959204"/>
            <a:ext cx="4860032" cy="29900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AGCrownStyle" pitchFamily="2" charset="0"/>
              </a:rPr>
              <a:t>Игра</a:t>
            </a:r>
            <a:r>
              <a:rPr lang="ru-RU" sz="3600" dirty="0" smtClean="0">
                <a:solidFill>
                  <a:srgbClr val="0000FF"/>
                </a:solidFill>
                <a:latin typeface="AGCrownStyle" pitchFamily="2" charset="0"/>
              </a:rPr>
              <a:t>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FF"/>
                </a:solidFill>
                <a:latin typeface="AGCrownStyle" pitchFamily="2" charset="0"/>
              </a:rPr>
              <a:t>это ведущий вид деятельности ребенка дошкольного возраста и самый лучший способ решения вопросов воспитания и развития ребенка.</a:t>
            </a:r>
          </a:p>
          <a:p>
            <a:pPr marL="0" indent="0" algn="just">
              <a:buNone/>
            </a:pPr>
            <a:endParaRPr lang="ru-RU" sz="2800" dirty="0" smtClean="0">
              <a:solidFill>
                <a:srgbClr val="0000FF"/>
              </a:solidFill>
              <a:latin typeface="AGCrownStyle" pitchFamily="2" charset="0"/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rgbClr val="0000FF"/>
              </a:solidFill>
              <a:latin typeface="AGCrownStyle" pitchFamily="2" charset="0"/>
            </a:endParaRPr>
          </a:p>
          <a:p>
            <a:pPr algn="just"/>
            <a:endParaRPr lang="ru-RU" dirty="0" smtClean="0">
              <a:solidFill>
                <a:srgbClr val="0000FF"/>
              </a:solidFill>
              <a:latin typeface="AGCrownStyle" pitchFamily="2" charset="0"/>
            </a:endParaRPr>
          </a:p>
        </p:txBody>
      </p:sp>
      <p:pic>
        <p:nvPicPr>
          <p:cNvPr id="9" name="Picture 7" descr="0_4c570_2e847a3d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785443" cy="337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0304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Образовательные области: </a:t>
            </a:r>
            <a:r>
              <a:rPr lang="ru-RU" dirty="0" smtClean="0">
                <a:solidFill>
                  <a:schemeClr val="tx1"/>
                </a:solidFill>
              </a:rPr>
              <a:t>социально-коммуникативное, познавательное, развитие речи, художественно-эстетическое, физическое.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Продолжительность</a:t>
            </a:r>
            <a:r>
              <a:rPr lang="ru-RU" dirty="0" smtClean="0">
                <a:solidFill>
                  <a:schemeClr val="tx1"/>
                </a:solidFill>
              </a:rPr>
              <a:t>: краткосрочный.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База для реализации проекта:</a:t>
            </a:r>
            <a:r>
              <a:rPr lang="ru-RU" dirty="0" smtClean="0">
                <a:solidFill>
                  <a:schemeClr val="tx1"/>
                </a:solidFill>
              </a:rPr>
              <a:t> средняя группа.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Участники проекта:</a:t>
            </a:r>
            <a:r>
              <a:rPr lang="ru-RU" dirty="0" smtClean="0">
                <a:solidFill>
                  <a:schemeClr val="tx1"/>
                </a:solidFill>
              </a:rPr>
              <a:t> педагоги, воспитанники, родители.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Сроки реализации проекта:</a:t>
            </a:r>
            <a:r>
              <a:rPr lang="ru-RU" dirty="0" smtClean="0">
                <a:solidFill>
                  <a:schemeClr val="tx1"/>
                </a:solidFill>
              </a:rPr>
              <a:t> 2 недели.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84904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Цель проекта:</a:t>
            </a:r>
            <a:r>
              <a:rPr lang="ru-RU" dirty="0" smtClean="0"/>
              <a:t> развивать интерес к различным видам игр, самостоятельность в выборе игры, в осуществлении задуманного, играть дружно, развивать умение действовать совместно и учить доверять и помогать тем, с кем общаешься.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Обогащать представления об объектах ближайшего окружения и поддерживать стремление отражать их играх.</a:t>
            </a:r>
          </a:p>
          <a:p>
            <a:pPr lvl="0"/>
            <a:r>
              <a:rPr lang="ru-RU" dirty="0" smtClean="0"/>
              <a:t>Развивать умение использовать дружелюбный, спокойный тон, речевые формы вежливого общения с взрослыми и сверстниками, развивать речь, внимание, память.</a:t>
            </a:r>
          </a:p>
          <a:p>
            <a:pPr lvl="0"/>
            <a:r>
              <a:rPr lang="ru-RU" dirty="0" smtClean="0"/>
              <a:t>Развивать у детей интерес к участию в образовательных ситуациях и играх эстетической направленности.</a:t>
            </a:r>
          </a:p>
          <a:p>
            <a:pPr lvl="0"/>
            <a:r>
              <a:rPr lang="ru-RU" dirty="0" smtClean="0"/>
              <a:t>Формировать интерес к подвижным играм.</a:t>
            </a:r>
          </a:p>
          <a:p>
            <a:pPr lvl="0"/>
            <a:r>
              <a:rPr lang="ru-RU" dirty="0" smtClean="0"/>
              <a:t>Создать условия для усвоения детьми норм и ценностей, принятых в обществе, включая моральные и нравственные ценности.</a:t>
            </a:r>
          </a:p>
          <a:p>
            <a:pPr lvl="0"/>
            <a:r>
              <a:rPr lang="ru-RU" dirty="0" smtClean="0"/>
              <a:t>Развивать социальный и эмоциональный интеллект детей, их эмоциональную отзывчивость, сопереживание, навыки доброжелательного общения и взаимодействия со взрослыми и сверстниками.</a:t>
            </a:r>
          </a:p>
          <a:p>
            <a:pPr lvl="0"/>
            <a:r>
              <a:rPr lang="ru-RU" dirty="0" smtClean="0"/>
              <a:t>Способствовать становлению самостоятельности,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собственных действий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Сплочение детского коллектива, развитию взаимопонимания между детьми и родителями.</a:t>
            </a:r>
          </a:p>
          <a:p>
            <a:pPr lvl="0"/>
            <a:r>
              <a:rPr lang="ru-RU" dirty="0" smtClean="0"/>
              <a:t>Расширение игровых приемов, используемых детьми в игре способов использования игрового оборудования и предметов-заместителей.</a:t>
            </a:r>
          </a:p>
          <a:p>
            <a:pPr lvl="0"/>
            <a:r>
              <a:rPr lang="ru-RU" dirty="0" smtClean="0"/>
              <a:t>Изменение уровня коммуникативных навыков детей, развитие ролевых диалогов, вариативности обыгрываемых персонажей.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GCrownStyle" pitchFamily="2" charset="0"/>
              </a:rPr>
              <a:t>Сюжетно-ролевые игры.</a:t>
            </a:r>
            <a:endParaRPr lang="ru-RU" sz="4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00809"/>
            <a:ext cx="7408333" cy="36724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00FF"/>
              </a:buCl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В нашей группе дети играют в такие сюжетно-ролевые игры:</a:t>
            </a:r>
          </a:p>
          <a:p>
            <a:pPr>
              <a:buClr>
                <a:srgbClr val="0000FF"/>
              </a:buClr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«Поликлиника»</a:t>
            </a:r>
          </a:p>
          <a:p>
            <a:pPr>
              <a:buClr>
                <a:srgbClr val="0000FF"/>
              </a:buClr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«Моряки»</a:t>
            </a:r>
          </a:p>
          <a:p>
            <a:pPr>
              <a:buClr>
                <a:srgbClr val="0000FF"/>
              </a:buClr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«Магазин»</a:t>
            </a:r>
          </a:p>
          <a:p>
            <a:pPr>
              <a:buClr>
                <a:srgbClr val="0000FF"/>
              </a:buClr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«Салон красоты»</a:t>
            </a:r>
          </a:p>
          <a:p>
            <a:pPr>
              <a:buClr>
                <a:srgbClr val="0000FF"/>
              </a:buClr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«Семья»</a:t>
            </a:r>
          </a:p>
          <a:p>
            <a:pPr>
              <a:buClr>
                <a:srgbClr val="0000FF"/>
              </a:buClr>
              <a:buNone/>
            </a:pP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_BodoniNova" panose="02070703080705090303" pitchFamily="18" charset="-52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878340"/>
            <a:ext cx="1629147" cy="1368152"/>
          </a:xfrm>
          <a:prstGeom prst="rect">
            <a:avLst/>
          </a:prstGeom>
          <a:noFill/>
        </p:spPr>
      </p:pic>
      <p:pic>
        <p:nvPicPr>
          <p:cNvPr id="37890" name="Picture 2" descr="https://img1.labirint.ru/rcimg/f9af74a2cde09ab79d3b4dce940653a8/1920x1080/books59/585871/ph_1.jpg?1564000312"/>
          <p:cNvPicPr>
            <a:picLocks noChangeAspect="1" noChangeArrowheads="1"/>
          </p:cNvPicPr>
          <p:nvPr/>
        </p:nvPicPr>
        <p:blipFill>
          <a:blip r:embed="rId3" cstate="print"/>
          <a:srcRect l="2371" t="3448" r="2807" b="6897"/>
          <a:stretch>
            <a:fillRect/>
          </a:stretch>
        </p:blipFill>
        <p:spPr bwMode="auto">
          <a:xfrm>
            <a:off x="5092674" y="2636912"/>
            <a:ext cx="365579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5935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933E-6 L -0.7033 -0.00532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7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1363662"/>
          </a:xfrm>
        </p:spPr>
        <p:txBody>
          <a:bodyPr>
            <a:noAutofit/>
          </a:bodyPr>
          <a:lstStyle/>
          <a:p>
            <a:pPr>
              <a:lnSpc>
                <a:spcPts val="1800"/>
              </a:lnSpc>
            </a:pPr>
            <a: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_BodoniNova" panose="02070703080705090303" pitchFamily="18" charset="-52"/>
              </a:rPr>
              <a:t>В нашей поликлинике врачи ну просто класс!</a:t>
            </a:r>
            <a:b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_BodoniNova" panose="02070703080705090303" pitchFamily="18" charset="-52"/>
              </a:rPr>
            </a:br>
            <a: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_BodoniNova" panose="02070703080705090303" pitchFamily="18" charset="-52"/>
              </a:rPr>
              <a:t>Если что-то заболит – вылечат тот час!</a:t>
            </a:r>
            <a:b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_BodoniNova" panose="02070703080705090303" pitchFamily="18" charset="-52"/>
              </a:rPr>
            </a:br>
            <a: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_BodoniNova" panose="02070703080705090303" pitchFamily="18" charset="-52"/>
              </a:rPr>
              <a:t>Окулист проверит глазки, педиатр даст совет,</a:t>
            </a:r>
            <a:b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_BodoniNova" panose="02070703080705090303" pitchFamily="18" charset="-52"/>
              </a:rPr>
            </a:br>
            <a: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_BodoniNova" panose="02070703080705090303" pitchFamily="18" charset="-52"/>
              </a:rPr>
              <a:t>Хирург сделает повязку – вот уже и боли нет.</a:t>
            </a:r>
            <a:b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_BodoniNova" panose="02070703080705090303" pitchFamily="18" charset="-52"/>
              </a:rPr>
            </a:br>
            <a: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_BodoniNova" panose="02070703080705090303" pitchFamily="18" charset="-52"/>
              </a:rPr>
              <a:t>Улыбнется медсестра – на уколы вам пора!</a:t>
            </a:r>
            <a:b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_BodoniNova" panose="02070703080705090303" pitchFamily="18" charset="-52"/>
              </a:rPr>
            </a:br>
            <a: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_BodoniNova" panose="02070703080705090303" pitchFamily="18" charset="-52"/>
              </a:rPr>
              <a:t>К нам в больницу приходите, все, что надо подлечите!</a:t>
            </a:r>
            <a:r>
              <a:rPr lang="ru-RU" sz="2000" dirty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_BodoniNova" panose="02070703080705090303" pitchFamily="18" charset="-52"/>
              </a:rPr>
              <a:t/>
            </a:r>
            <a:br>
              <a:rPr lang="ru-RU" sz="2000" dirty="0"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_BodoniNova" panose="02070703080705090303" pitchFamily="18" charset="-52"/>
              </a:rPr>
            </a:br>
            <a:endParaRPr lang="ru-RU" sz="2000" dirty="0"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_BodoniNova" panose="02070703080705090303" pitchFamily="18" charset="-52"/>
            </a:endParaRPr>
          </a:p>
        </p:txBody>
      </p:sp>
      <p:pic>
        <p:nvPicPr>
          <p:cNvPr id="5" name="Рисунок 4" descr="C:\Users\Win7\AppData\Local\Microsoft\Windows\Temporary Internet Files\Content.Word\IMG_20200324_0803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577590" cy="2682548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in7\AppData\Local\Microsoft\Windows\Temporary Internet Files\Content.Word\IMG_20200324_0756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4104456" cy="2736304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02708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24136"/>
          </a:xfrm>
        </p:spPr>
        <p:txBody>
          <a:bodyPr>
            <a:noAutofit/>
          </a:bodyPr>
          <a:lstStyle/>
          <a:p>
            <a: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В нашей группе </a:t>
            </a: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есть салон красоты, мимо ты не проходи</a:t>
            </a: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!</a:t>
            </a:r>
            <a: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/>
            </a:r>
            <a:b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</a:br>
            <a:r>
              <a:rPr lang="ru-RU" sz="20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Модные прически, маникюр, </a:t>
            </a:r>
            <a:r>
              <a:rPr lang="ru-RU" sz="2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_BodoniNova" panose="02070703080705090303" pitchFamily="18" charset="-52"/>
              </a:rPr>
              <a:t>укладка.</a:t>
            </a:r>
            <a:endParaRPr lang="ru-RU" sz="2000" dirty="0">
              <a:solidFill>
                <a:srgbClr val="0000FF"/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  <a:latin typeface="a_BodoniNova" panose="02070703080705090303" pitchFamily="18" charset="-52"/>
            </a:endParaRPr>
          </a:p>
        </p:txBody>
      </p:sp>
      <p:pic>
        <p:nvPicPr>
          <p:cNvPr id="5" name="Рисунок 4" descr="C:\Users\Win7\AppData\Local\Microsoft\Windows\Temporary Internet Files\Content.Word\IMG_20200324_075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4196677" cy="316835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Win7\AppData\Local\Microsoft\Windows\Temporary Internet Files\Content.Word\IMG_20200324_0749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6"/>
            <a:ext cx="3816424" cy="3277994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1926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мозаика ломоносова</Template>
  <TotalTime>962</TotalTime>
  <Words>435</Words>
  <Application>Microsoft Office PowerPoint</Application>
  <PresentationFormat>Экран (4:3)</PresentationFormat>
  <Paragraphs>48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Проект  «Играем вместе»</vt:lpstr>
      <vt:lpstr>Слайд 2</vt:lpstr>
      <vt:lpstr>Слайд 3</vt:lpstr>
      <vt:lpstr>Слайд 4</vt:lpstr>
      <vt:lpstr>Задачи  проекта: </vt:lpstr>
      <vt:lpstr>Ожидаемые результаты: </vt:lpstr>
      <vt:lpstr>Сюжетно-ролевые игры.</vt:lpstr>
      <vt:lpstr>В нашей поликлинике врачи ну просто класс! Если что-то заболит – вылечат тот час! Окулист проверит глазки, педиатр даст совет, Хирург сделает повязку – вот уже и боли нет. Улыбнется медсестра – на уколы вам пора! К нам в больницу приходите, все, что надо подлечите! </vt:lpstr>
      <vt:lpstr>В нашей группе есть салон красоты, мимо ты не проходи! Модные прически, маникюр, укладка.</vt:lpstr>
      <vt:lpstr>В магазин приходи, все что хочешь, купи! А обратно в машине, езжай аккуратно, ведь строгий у нас постовой, за пешеходами и за водителем -  смотри он строго у нас за дорогой! </vt:lpstr>
      <vt:lpstr>Большой популярностью пользуются строительные игры. В группе в ассортименте крупный и мелкий строительный материал, разнообразный конструктор.  </vt:lpstr>
      <vt:lpstr>Слайд 12</vt:lpstr>
      <vt:lpstr>Театрализованные игры</vt:lpstr>
      <vt:lpstr>Театрализованные игры</vt:lpstr>
      <vt:lpstr>Любят дети в нашей группе за столами поиграть,  пораскрашивать в раскрасках, полепить, повырезать. В домино, лото и пазлы научились мы играть. Столько интересных игр, что не можем сосчитать!</vt:lpstr>
      <vt:lpstr>В подвижные игры мы любим играть. Подбрасывать мячик, на мостик вставать. И прыгать, и бегать – друг друга ловить. Конечно, ведь как можно спорт не любить?!</vt:lpstr>
      <vt:lpstr>Слайд 17</vt:lpstr>
      <vt:lpstr>В нашей любимой группе чисто, красиво и очень уютно. Мы в группе играем, рисуем, поем, и здорово очень все вместе живем!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любимые игры.</dc:title>
  <dc:creator>Пользователь Windows</dc:creator>
  <cp:lastModifiedBy>Win7</cp:lastModifiedBy>
  <cp:revision>115</cp:revision>
  <dcterms:created xsi:type="dcterms:W3CDTF">2014-02-21T12:19:16Z</dcterms:created>
  <dcterms:modified xsi:type="dcterms:W3CDTF">2020-03-24T18:27:12Z</dcterms:modified>
</cp:coreProperties>
</file>